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leway Medium" charset="1" panose="00000000000000000000"/>
      <p:regular r:id="rId18"/>
    </p:embeddedFont>
    <p:embeddedFont>
      <p:font typeface="Raleway Semi-Bold" charset="1" panose="00000000000000000000"/>
      <p:regular r:id="rId19"/>
    </p:embeddedFont>
    <p:embeddedFont>
      <p:font typeface="Raleway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08304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2" y="0"/>
                </a:lnTo>
                <a:lnTo>
                  <a:pt x="11853512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2449741"/>
            <a:ext cx="8380612" cy="397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87"/>
              </a:lnSpc>
            </a:pPr>
            <a:r>
              <a:rPr lang="en-US" sz="8541" spc="-39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Salifort Motors: machine learning with Python capstone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34659"/>
            <a:ext cx="917950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and 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8768234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https://github.com/TylerF15/Google-ada-capstone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Tyler Fernandez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553" y="5457825"/>
            <a:ext cx="5297206" cy="4434870"/>
          </a:xfrm>
          <a:custGeom>
            <a:avLst/>
            <a:gdLst/>
            <a:ahLst/>
            <a:cxnLst/>
            <a:rect r="r" b="b" t="t" l="l"/>
            <a:pathLst>
              <a:path h="4434870" w="5297206">
                <a:moveTo>
                  <a:pt x="0" y="0"/>
                </a:moveTo>
                <a:lnTo>
                  <a:pt x="5297206" y="0"/>
                </a:lnTo>
                <a:lnTo>
                  <a:pt x="5297206" y="4434870"/>
                </a:lnTo>
                <a:lnTo>
                  <a:pt x="0" y="443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4541" y="5444784"/>
            <a:ext cx="6981158" cy="4447911"/>
          </a:xfrm>
          <a:custGeom>
            <a:avLst/>
            <a:gdLst/>
            <a:ahLst/>
            <a:cxnLst/>
            <a:rect r="r" b="b" t="t" l="l"/>
            <a:pathLst>
              <a:path h="4447911" w="6981158">
                <a:moveTo>
                  <a:pt x="0" y="0"/>
                </a:moveTo>
                <a:lnTo>
                  <a:pt x="6981158" y="0"/>
                </a:lnTo>
                <a:lnTo>
                  <a:pt x="6981158" y="4447911"/>
                </a:lnTo>
                <a:lnTo>
                  <a:pt x="0" y="444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708327"/>
            <a:ext cx="551222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Evaluation Metrics and performance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8557" y="2808605"/>
            <a:ext cx="12853125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AUC: Area under the ROC curve. Also considered the probability that the model ranks a random positive example more highly than a random negative example.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Precision: The proportion of positive predictions that are true positives.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Recall: It measures the proportion of positives that are correctly classified.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Accuracy: Measures the proportion of data points that are correctly classified.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F1 score: an aggregation of Precision and Recall scores.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31909" y="746177"/>
            <a:ext cx="9424182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50"/>
              </a:lnSpc>
            </a:pPr>
            <a:r>
              <a:rPr lang="en-US" sz="7500" spc="-3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Champion model: Random Forest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673" y="931448"/>
            <a:ext cx="1395782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Analysis, Recommendations, and Model Implementation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9673" y="2322098"/>
            <a:ext cx="15056410" cy="83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Employee Satisfaction:</a:t>
            </a:r>
          </a:p>
          <a:p>
            <a:pPr algn="l">
              <a:lnSpc>
                <a:spcPts val="2891"/>
              </a:lnSpc>
            </a:pP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Focus on strategies to enhance employee satisfaction, addressing specific concerns and improving the overall work environment.</a:t>
            </a: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Regularly assess employee satisfaction levels to identify and mitigate potential issues proactively.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Workload Management:</a:t>
            </a:r>
          </a:p>
          <a:p>
            <a:pPr algn="l">
              <a:lnSpc>
                <a:spcPts val="2891"/>
              </a:lnSpc>
            </a:pP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Establish a balanced workload by managing the number of projects and average monthly hours to prevent employee burnout and dissatisfaction.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Employee Development:</a:t>
            </a:r>
          </a:p>
          <a:p>
            <a:pPr algn="l">
              <a:lnSpc>
                <a:spcPts val="2891"/>
              </a:lnSpc>
            </a:pP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Foster career development opportunities, ensuring that promotions and recognitions are distributed fairly and transparently.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Utilization:</a:t>
            </a:r>
          </a:p>
          <a:p>
            <a:pPr algn="l">
              <a:lnSpc>
                <a:spcPts val="2891"/>
              </a:lnSpc>
            </a:pP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Employ the predictive models, particularly Random Forest or XGBoost, to forecast potential employee churn, allowing for timely interventions.</a:t>
            </a:r>
          </a:p>
          <a:p>
            <a:pPr algn="l" marL="445968" indent="-222984" lvl="1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Continuously update and refine the models to adapt to evolving organizational dynamics and employee behaviors.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608181" y="-28414"/>
            <a:ext cx="2744636" cy="2744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3795" y="667013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Next steps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2850" y="2964314"/>
            <a:ext cx="9571023" cy="52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278" indent="-321639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Further develop the dataset and variables</a:t>
            </a:r>
          </a:p>
          <a:p>
            <a:pPr algn="l">
              <a:lnSpc>
                <a:spcPts val="4171"/>
              </a:lnSpc>
            </a:pPr>
          </a:p>
          <a:p>
            <a:pPr algn="l" marL="643278" indent="-321639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</a:t>
            </a:r>
            <a:r>
              <a:rPr lang="en-US" sz="297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etermine the level of accuracy and other evaluation metrics needed to use the model in any real way, such as workforce planning, business development, employee management, and so on</a:t>
            </a:r>
          </a:p>
          <a:p>
            <a:pPr algn="l">
              <a:lnSpc>
                <a:spcPts val="4171"/>
              </a:lnSpc>
            </a:pPr>
          </a:p>
          <a:p>
            <a:pPr algn="l" marL="643278" indent="-321639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Ensuring this model is used ethically and legally is imperative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76550" y="390788"/>
            <a:ext cx="5674640" cy="6155922"/>
          </a:xfrm>
          <a:custGeom>
            <a:avLst/>
            <a:gdLst/>
            <a:ahLst/>
            <a:cxnLst/>
            <a:rect r="r" b="b" t="t" l="l"/>
            <a:pathLst>
              <a:path h="6155922" w="5674640">
                <a:moveTo>
                  <a:pt x="0" y="0"/>
                </a:moveTo>
                <a:lnTo>
                  <a:pt x="5674640" y="0"/>
                </a:lnTo>
                <a:lnTo>
                  <a:pt x="5674640" y="6155921"/>
                </a:lnTo>
                <a:lnTo>
                  <a:pt x="0" y="615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7167" y="248320"/>
            <a:ext cx="2916120" cy="2997880"/>
          </a:xfrm>
          <a:custGeom>
            <a:avLst/>
            <a:gdLst/>
            <a:ahLst/>
            <a:cxnLst/>
            <a:rect r="r" b="b" t="t" l="l"/>
            <a:pathLst>
              <a:path h="2997880" w="2916120">
                <a:moveTo>
                  <a:pt x="0" y="0"/>
                </a:moveTo>
                <a:lnTo>
                  <a:pt x="2916120" y="0"/>
                </a:lnTo>
                <a:lnTo>
                  <a:pt x="2916120" y="2997881"/>
                </a:lnTo>
                <a:lnTo>
                  <a:pt x="0" y="2997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163254" y="4467883"/>
            <a:ext cx="8600033" cy="387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 spc="-30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Deliverables</a:t>
            </a:r>
          </a:p>
          <a:p>
            <a:pPr algn="l" marL="648589" indent="-324294" lvl="1">
              <a:lnSpc>
                <a:spcPts val="4205"/>
              </a:lnSpc>
              <a:buFont typeface="Arial"/>
              <a:buChar char="•"/>
            </a:pPr>
            <a:r>
              <a:rPr lang="en-US" sz="3004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Initial data analysis summary</a:t>
            </a:r>
          </a:p>
          <a:p>
            <a:pPr algn="l" marL="648589" indent="-324294" lvl="1">
              <a:lnSpc>
                <a:spcPts val="4205"/>
              </a:lnSpc>
              <a:buFont typeface="Arial"/>
              <a:buChar char="•"/>
            </a:pPr>
            <a:r>
              <a:rPr lang="en-US" sz="3004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 evaluation and interpretation</a:t>
            </a:r>
          </a:p>
          <a:p>
            <a:pPr algn="l" marL="648589" indent="-324294" lvl="1">
              <a:lnSpc>
                <a:spcPts val="4205"/>
              </a:lnSpc>
              <a:buFont typeface="Arial"/>
              <a:buChar char="•"/>
            </a:pPr>
            <a:r>
              <a:rPr lang="en-US" sz="3004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visualizations</a:t>
            </a:r>
          </a:p>
          <a:p>
            <a:pPr algn="l" marL="648589" indent="-324294" lvl="1">
              <a:lnSpc>
                <a:spcPts val="4205"/>
              </a:lnSpc>
              <a:buFont typeface="Arial"/>
              <a:buChar char="•"/>
            </a:pPr>
            <a:r>
              <a:rPr lang="en-US" sz="3004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Ethical considerations</a:t>
            </a:r>
          </a:p>
          <a:p>
            <a:pPr algn="l" marL="648589" indent="-324294" lvl="1">
              <a:lnSpc>
                <a:spcPts val="4205"/>
              </a:lnSpc>
              <a:buFont typeface="Arial"/>
              <a:buChar char="•"/>
            </a:pPr>
            <a:r>
              <a:rPr lang="en-US" sz="3004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Recommendations for stakeholders and leaders.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6081" y="4467883"/>
            <a:ext cx="7838205" cy="517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 spc="-30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Goals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cleaning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Explore trends and relationships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pre-processing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 data, create new variables for model ingestion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Construct three models:</a:t>
            </a:r>
          </a:p>
          <a:p>
            <a:pPr algn="l" marL="604163" indent="-302082" lvl="1">
              <a:lnSpc>
                <a:spcPts val="3917"/>
              </a:lnSpc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 evaluation and summary</a:t>
            </a:r>
          </a:p>
          <a:p>
            <a:pPr algn="l" marL="604163" indent="-302082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sz="2798" spc="-12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Provide recommendations to leadership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2249" y="410268"/>
            <a:ext cx="9683502" cy="253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 spc="-308" strike="noStrike" u="non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14" strike="noStrike" u="non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Google Advanced Data Analytics capstone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14" strike="noStrike" u="non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Python based analysis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114" strike="noStrike" u="non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data analysis &amp; machine learning models to predict an outcome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475013" y="-300102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355157"/>
            <a:ext cx="8808131" cy="5793942"/>
          </a:xfrm>
          <a:custGeom>
            <a:avLst/>
            <a:gdLst/>
            <a:ahLst/>
            <a:cxnLst/>
            <a:rect r="r" b="b" t="t" l="l"/>
            <a:pathLst>
              <a:path h="5793942" w="8808131">
                <a:moveTo>
                  <a:pt x="0" y="0"/>
                </a:moveTo>
                <a:lnTo>
                  <a:pt x="8808131" y="0"/>
                </a:lnTo>
                <a:lnTo>
                  <a:pt x="8808131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9408" y="614814"/>
            <a:ext cx="7924800" cy="259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607"/>
              </a:lnSpc>
            </a:pPr>
            <a:r>
              <a:rPr lang="en-US" sz="7341" spc="-33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Methodology used in analysis and model creation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408" y="3445144"/>
            <a:ext cx="7635008" cy="735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project utilized the PACE framework: Plan, Analyze, Construct, and Execute.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Throughout the stages, I will ask myself certain questions, such as: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Who are my stakeholders for this project?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am I trying to accomplish?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are my ethical concerns at this stage?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observations do I have regarding the data?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are the relationships between variables?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How well does my model fit the data?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Can my model be improved?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Which model performed best?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09945" y="-348199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69736" y="5333105"/>
            <a:ext cx="7494378" cy="4789771"/>
          </a:xfrm>
          <a:custGeom>
            <a:avLst/>
            <a:gdLst/>
            <a:ahLst/>
            <a:cxnLst/>
            <a:rect r="r" b="b" t="t" l="l"/>
            <a:pathLst>
              <a:path h="4789771" w="7494378">
                <a:moveTo>
                  <a:pt x="0" y="0"/>
                </a:moveTo>
                <a:lnTo>
                  <a:pt x="7494377" y="0"/>
                </a:lnTo>
                <a:lnTo>
                  <a:pt x="7494377" y="4789771"/>
                </a:lnTo>
                <a:lnTo>
                  <a:pt x="0" y="4789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655" y="5333105"/>
            <a:ext cx="7366117" cy="4698453"/>
          </a:xfrm>
          <a:custGeom>
            <a:avLst/>
            <a:gdLst/>
            <a:ahLst/>
            <a:cxnLst/>
            <a:rect r="r" b="b" t="t" l="l"/>
            <a:pathLst>
              <a:path h="4698453" w="7366117">
                <a:moveTo>
                  <a:pt x="0" y="0"/>
                </a:moveTo>
                <a:lnTo>
                  <a:pt x="7366117" y="0"/>
                </a:lnTo>
                <a:lnTo>
                  <a:pt x="7366117" y="4698453"/>
                </a:lnTo>
                <a:lnTo>
                  <a:pt x="0" y="4698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7176" y="269810"/>
            <a:ext cx="10986938" cy="4276698"/>
          </a:xfrm>
          <a:custGeom>
            <a:avLst/>
            <a:gdLst/>
            <a:ahLst/>
            <a:cxnLst/>
            <a:rect r="r" b="b" t="t" l="l"/>
            <a:pathLst>
              <a:path h="4276698" w="10986938">
                <a:moveTo>
                  <a:pt x="0" y="0"/>
                </a:moveTo>
                <a:lnTo>
                  <a:pt x="10986937" y="0"/>
                </a:lnTo>
                <a:lnTo>
                  <a:pt x="10986937" y="4276698"/>
                </a:lnTo>
                <a:lnTo>
                  <a:pt x="0" y="4276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446" y="1152525"/>
            <a:ext cx="6555521" cy="107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21"/>
              </a:lnSpc>
            </a:pPr>
            <a:r>
              <a:rPr lang="en-US" sz="4579" spc="-21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trends and relationships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16182" y="337814"/>
            <a:ext cx="6643118" cy="4149296"/>
          </a:xfrm>
          <a:custGeom>
            <a:avLst/>
            <a:gdLst/>
            <a:ahLst/>
            <a:cxnLst/>
            <a:rect r="r" b="b" t="t" l="l"/>
            <a:pathLst>
              <a:path h="4149296" w="6643118">
                <a:moveTo>
                  <a:pt x="0" y="0"/>
                </a:moveTo>
                <a:lnTo>
                  <a:pt x="6643118" y="0"/>
                </a:lnTo>
                <a:lnTo>
                  <a:pt x="6643118" y="4149296"/>
                </a:lnTo>
                <a:lnTo>
                  <a:pt x="0" y="414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863" y="337814"/>
            <a:ext cx="6505162" cy="4149296"/>
          </a:xfrm>
          <a:custGeom>
            <a:avLst/>
            <a:gdLst/>
            <a:ahLst/>
            <a:cxnLst/>
            <a:rect r="r" b="b" t="t" l="l"/>
            <a:pathLst>
              <a:path h="4149296" w="6505162">
                <a:moveTo>
                  <a:pt x="0" y="0"/>
                </a:moveTo>
                <a:lnTo>
                  <a:pt x="6505163" y="0"/>
                </a:lnTo>
                <a:lnTo>
                  <a:pt x="6505163" y="4149296"/>
                </a:lnTo>
                <a:lnTo>
                  <a:pt x="0" y="414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182" y="5321563"/>
            <a:ext cx="6458844" cy="4119752"/>
          </a:xfrm>
          <a:custGeom>
            <a:avLst/>
            <a:gdLst/>
            <a:ahLst/>
            <a:cxnLst/>
            <a:rect r="r" b="b" t="t" l="l"/>
            <a:pathLst>
              <a:path h="4119752" w="6458844">
                <a:moveTo>
                  <a:pt x="0" y="0"/>
                </a:moveTo>
                <a:lnTo>
                  <a:pt x="6458844" y="0"/>
                </a:lnTo>
                <a:lnTo>
                  <a:pt x="6458844" y="4119752"/>
                </a:lnTo>
                <a:lnTo>
                  <a:pt x="0" y="411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89097" y="5321563"/>
            <a:ext cx="9070203" cy="4215805"/>
          </a:xfrm>
          <a:custGeom>
            <a:avLst/>
            <a:gdLst/>
            <a:ahLst/>
            <a:cxnLst/>
            <a:rect r="r" b="b" t="t" l="l"/>
            <a:pathLst>
              <a:path h="4215805" w="9070203">
                <a:moveTo>
                  <a:pt x="0" y="0"/>
                </a:moveTo>
                <a:lnTo>
                  <a:pt x="9070203" y="0"/>
                </a:lnTo>
                <a:lnTo>
                  <a:pt x="9070203" y="4215805"/>
                </a:lnTo>
                <a:lnTo>
                  <a:pt x="0" y="42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7054" y="414014"/>
            <a:ext cx="34221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 trends and relationships continued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86811" y="664336"/>
            <a:ext cx="13856669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machine learning models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542" y="4342554"/>
            <a:ext cx="24207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50"/>
              </a:lnSpc>
            </a:pPr>
            <a:r>
              <a:rPr lang="en-US" sz="7500" spc="-34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3290" y="4342554"/>
            <a:ext cx="24207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50"/>
              </a:lnSpc>
            </a:pPr>
            <a:r>
              <a:rPr lang="en-US" sz="7500" spc="-34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4978" y="4342554"/>
            <a:ext cx="24207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50"/>
              </a:lnSpc>
              <a:spcBef>
                <a:spcPct val="0"/>
              </a:spcBef>
            </a:pPr>
            <a:r>
              <a:rPr lang="en-US" sz="7500" spc="-345" strike="noStrike" u="non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9285" y="6186347"/>
            <a:ext cx="3082293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Binomial Logistic Regression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6427" y="6433997"/>
            <a:ext cx="40951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8424" y="6433997"/>
            <a:ext cx="40951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4487" y="8907638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783627" y="-293861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7405" y="2616128"/>
            <a:ext cx="5217651" cy="4580612"/>
          </a:xfrm>
          <a:custGeom>
            <a:avLst/>
            <a:gdLst/>
            <a:ahLst/>
            <a:cxnLst/>
            <a:rect r="r" b="b" t="t" l="l"/>
            <a:pathLst>
              <a:path h="4580612" w="5217651">
                <a:moveTo>
                  <a:pt x="0" y="0"/>
                </a:moveTo>
                <a:lnTo>
                  <a:pt x="5217651" y="0"/>
                </a:lnTo>
                <a:lnTo>
                  <a:pt x="5217651" y="4580612"/>
                </a:lnTo>
                <a:lnTo>
                  <a:pt x="0" y="4580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08122" y="2616128"/>
            <a:ext cx="7082140" cy="4580612"/>
          </a:xfrm>
          <a:custGeom>
            <a:avLst/>
            <a:gdLst/>
            <a:ahLst/>
            <a:cxnLst/>
            <a:rect r="r" b="b" t="t" l="l"/>
            <a:pathLst>
              <a:path h="4580612" w="7082140">
                <a:moveTo>
                  <a:pt x="0" y="0"/>
                </a:moveTo>
                <a:lnTo>
                  <a:pt x="7082139" y="0"/>
                </a:lnTo>
                <a:lnTo>
                  <a:pt x="7082139" y="4580612"/>
                </a:lnTo>
                <a:lnTo>
                  <a:pt x="0" y="4580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69270" y="7434865"/>
            <a:ext cx="8191555" cy="2531694"/>
          </a:xfrm>
          <a:custGeom>
            <a:avLst/>
            <a:gdLst/>
            <a:ahLst/>
            <a:cxnLst/>
            <a:rect r="r" b="b" t="t" l="l"/>
            <a:pathLst>
              <a:path h="2531694" w="8191555">
                <a:moveTo>
                  <a:pt x="0" y="0"/>
                </a:moveTo>
                <a:lnTo>
                  <a:pt x="8191555" y="0"/>
                </a:lnTo>
                <a:lnTo>
                  <a:pt x="8191555" y="2531694"/>
                </a:lnTo>
                <a:lnTo>
                  <a:pt x="0" y="2531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69626" y="528595"/>
            <a:ext cx="977956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Binomial Logistic Regression model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8034" y="8907638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633614" y="252364"/>
            <a:ext cx="5842190" cy="4891136"/>
          </a:xfrm>
          <a:custGeom>
            <a:avLst/>
            <a:gdLst/>
            <a:ahLst/>
            <a:cxnLst/>
            <a:rect r="r" b="b" t="t" l="l"/>
            <a:pathLst>
              <a:path h="4891136" w="5842190">
                <a:moveTo>
                  <a:pt x="0" y="0"/>
                </a:moveTo>
                <a:lnTo>
                  <a:pt x="5842190" y="0"/>
                </a:lnTo>
                <a:lnTo>
                  <a:pt x="5842190" y="4891136"/>
                </a:lnTo>
                <a:lnTo>
                  <a:pt x="0" y="489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71188"/>
            <a:ext cx="7567658" cy="4815812"/>
          </a:xfrm>
          <a:custGeom>
            <a:avLst/>
            <a:gdLst/>
            <a:ahLst/>
            <a:cxnLst/>
            <a:rect r="r" b="b" t="t" l="l"/>
            <a:pathLst>
              <a:path h="4815812" w="7567658">
                <a:moveTo>
                  <a:pt x="0" y="0"/>
                </a:moveTo>
                <a:lnTo>
                  <a:pt x="7567658" y="0"/>
                </a:lnTo>
                <a:lnTo>
                  <a:pt x="7567658" y="4815812"/>
                </a:lnTo>
                <a:lnTo>
                  <a:pt x="0" y="481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1" t="-609" r="0" b="-9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6051" y="1395364"/>
            <a:ext cx="4783249" cy="7100714"/>
          </a:xfrm>
          <a:custGeom>
            <a:avLst/>
            <a:gdLst/>
            <a:ahLst/>
            <a:cxnLst/>
            <a:rect r="r" b="b" t="t" l="l"/>
            <a:pathLst>
              <a:path h="7100714" w="4783249">
                <a:moveTo>
                  <a:pt x="0" y="0"/>
                </a:moveTo>
                <a:lnTo>
                  <a:pt x="4783249" y="0"/>
                </a:lnTo>
                <a:lnTo>
                  <a:pt x="4783249" y="7100715"/>
                </a:lnTo>
                <a:lnTo>
                  <a:pt x="0" y="710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01322" y="414289"/>
            <a:ext cx="601833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Decision Tree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195114" y="-308263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59676" y="2335252"/>
            <a:ext cx="11213450" cy="776431"/>
          </a:xfrm>
          <a:custGeom>
            <a:avLst/>
            <a:gdLst/>
            <a:ahLst/>
            <a:cxnLst/>
            <a:rect r="r" b="b" t="t" l="l"/>
            <a:pathLst>
              <a:path h="776431" w="11213450">
                <a:moveTo>
                  <a:pt x="0" y="0"/>
                </a:moveTo>
                <a:lnTo>
                  <a:pt x="11213450" y="0"/>
                </a:lnTo>
                <a:lnTo>
                  <a:pt x="11213450" y="776431"/>
                </a:lnTo>
                <a:lnTo>
                  <a:pt x="0" y="77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954" y="3669031"/>
            <a:ext cx="6676071" cy="5589269"/>
          </a:xfrm>
          <a:custGeom>
            <a:avLst/>
            <a:gdLst/>
            <a:ahLst/>
            <a:cxnLst/>
            <a:rect r="r" b="b" t="t" l="l"/>
            <a:pathLst>
              <a:path h="5589269" w="6676071">
                <a:moveTo>
                  <a:pt x="0" y="0"/>
                </a:moveTo>
                <a:lnTo>
                  <a:pt x="6676071" y="0"/>
                </a:lnTo>
                <a:lnTo>
                  <a:pt x="6676071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07149" y="3618134"/>
            <a:ext cx="8852445" cy="5640166"/>
          </a:xfrm>
          <a:custGeom>
            <a:avLst/>
            <a:gdLst/>
            <a:ahLst/>
            <a:cxnLst/>
            <a:rect r="r" b="b" t="t" l="l"/>
            <a:pathLst>
              <a:path h="5640166" w="8852445">
                <a:moveTo>
                  <a:pt x="0" y="0"/>
                </a:moveTo>
                <a:lnTo>
                  <a:pt x="8852446" y="0"/>
                </a:lnTo>
                <a:lnTo>
                  <a:pt x="8852446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9676" y="390525"/>
            <a:ext cx="977956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Random Forest model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DAGKC9C1bV8</dc:identifier>
  <dcterms:modified xsi:type="dcterms:W3CDTF">2011-08-01T06:04:30Z</dcterms:modified>
  <cp:revision>1</cp:revision>
  <dc:title>Green Modern Analysis of Results Presentation</dc:title>
</cp:coreProperties>
</file>